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59" r:id="rId6"/>
    <p:sldId id="260" r:id="rId7"/>
    <p:sldId id="261"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3FE09-26ED-463B-84AE-4164D124ED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E0BF98-7B5F-43BF-AF6D-653013FB01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6078368-666C-42D0-A117-7378EDC8C5A7}"/>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5" name="Footer Placeholder 4">
            <a:extLst>
              <a:ext uri="{FF2B5EF4-FFF2-40B4-BE49-F238E27FC236}">
                <a16:creationId xmlns:a16="http://schemas.microsoft.com/office/drawing/2014/main" id="{CC468E47-7549-490E-93D5-DBAD78D8C1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F80E41-5805-4ECD-A4D0-6BE9BDB48C3B}"/>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2439070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F0726-2377-4472-A0E9-8B6D3CC07E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7D3FF67-70BA-4A2A-AC6A-362233A4BA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93F05F-15D9-4705-B83F-4E30CD23735C}"/>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5" name="Footer Placeholder 4">
            <a:extLst>
              <a:ext uri="{FF2B5EF4-FFF2-40B4-BE49-F238E27FC236}">
                <a16:creationId xmlns:a16="http://schemas.microsoft.com/office/drawing/2014/main" id="{1E50D32E-06D5-45C9-9714-B4AF96587F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D4F120-1EB5-4F8D-AAFD-769AD18F32DD}"/>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2745863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3A2AE0-7ED8-449C-82AE-5B4FE28A9D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9FD9C4-567D-44B9-A75F-97447CF237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68E6BF-2D2C-48DF-9086-AF5950AD7F85}"/>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5" name="Footer Placeholder 4">
            <a:extLst>
              <a:ext uri="{FF2B5EF4-FFF2-40B4-BE49-F238E27FC236}">
                <a16:creationId xmlns:a16="http://schemas.microsoft.com/office/drawing/2014/main" id="{0A3A4223-B5BF-49EA-9E0A-EA36FE5623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566486-61A6-48A2-8E6B-F4937341E87D}"/>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2979656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EFA2-3BB4-480A-B317-2D5E57F83D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6EAA0A-3F53-48C2-9C70-A325F7445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611EC3-082E-4071-879F-A6F75EE80301}"/>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5" name="Footer Placeholder 4">
            <a:extLst>
              <a:ext uri="{FF2B5EF4-FFF2-40B4-BE49-F238E27FC236}">
                <a16:creationId xmlns:a16="http://schemas.microsoft.com/office/drawing/2014/main" id="{BC965F3B-BD15-4F65-9DD2-0461D6C949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20AA3C-536A-4D0C-BDDB-E32E28F02046}"/>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4204753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5E1C2-5485-4961-9DED-F424A570CD3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90A3BC-A242-4C3D-9B36-0E80F5621CF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8702A7-DA63-482D-A79E-06E4DFE3ACD1}"/>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5" name="Footer Placeholder 4">
            <a:extLst>
              <a:ext uri="{FF2B5EF4-FFF2-40B4-BE49-F238E27FC236}">
                <a16:creationId xmlns:a16="http://schemas.microsoft.com/office/drawing/2014/main" id="{F754539F-D006-48F1-BB3C-6E7323C42A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A96515-52C2-4FBF-8B4D-1C847F2671B1}"/>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637422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0B4F6-BBB3-4132-8F62-888459FD83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2D6AFE-11B8-40CA-9AE3-9985C1C70A0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90C5D3-942D-4945-A401-0825E50CB29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555E10-44FC-4D85-992E-573ED8C39EB9}"/>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6" name="Footer Placeholder 5">
            <a:extLst>
              <a:ext uri="{FF2B5EF4-FFF2-40B4-BE49-F238E27FC236}">
                <a16:creationId xmlns:a16="http://schemas.microsoft.com/office/drawing/2014/main" id="{D72DC467-F958-429D-A31D-3F92B409A1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7E6820-1449-4154-A5CA-93F21BC1E5D3}"/>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9465184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B5C05-4564-43F2-B573-59C94C3D604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EB81254-35E6-4F30-B49C-10C1257959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E1F18-8882-422E-915F-3319D82F82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4075702-1A1B-4315-BF9D-3DC6F0A1BD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D90C56-E6D3-4CD6-ABE1-3A3AE88ABB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0124B3-0BFF-4F8A-9C64-896BA9FD91BF}"/>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8" name="Footer Placeholder 7">
            <a:extLst>
              <a:ext uri="{FF2B5EF4-FFF2-40B4-BE49-F238E27FC236}">
                <a16:creationId xmlns:a16="http://schemas.microsoft.com/office/drawing/2014/main" id="{5CD2E7D6-9BA0-48E3-A2A9-B3123D995A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9B1B73B-5994-4B53-B47B-45E457B42523}"/>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2674664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B5373-A0A4-42C9-8D2B-A35B8375C4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D79879A-D457-48F9-B99F-0AB5C29E11DB}"/>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4" name="Footer Placeholder 3">
            <a:extLst>
              <a:ext uri="{FF2B5EF4-FFF2-40B4-BE49-F238E27FC236}">
                <a16:creationId xmlns:a16="http://schemas.microsoft.com/office/drawing/2014/main" id="{73E6B93E-270A-4D06-A06F-F036058165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19A0E64-53E9-404E-A668-9F05D7250850}"/>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2563474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8AEB97-E669-4F7D-ACC5-B2FF1AB0F352}"/>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3" name="Footer Placeholder 2">
            <a:extLst>
              <a:ext uri="{FF2B5EF4-FFF2-40B4-BE49-F238E27FC236}">
                <a16:creationId xmlns:a16="http://schemas.microsoft.com/office/drawing/2014/main" id="{D81D2223-9854-4D79-A99B-5FCFE1EB39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39F9BF-3CA7-4C4F-9892-B10DB681D0F5}"/>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171248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65049-A33D-4A61-8B88-C1085029A5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31F1D58-0F6F-49C4-BF9E-AE49BA5106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957296-0A9A-4675-9466-387BD14E21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662152-343B-4CBE-A250-17F8ED54760B}"/>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6" name="Footer Placeholder 5">
            <a:extLst>
              <a:ext uri="{FF2B5EF4-FFF2-40B4-BE49-F238E27FC236}">
                <a16:creationId xmlns:a16="http://schemas.microsoft.com/office/drawing/2014/main" id="{81030F0A-873E-4045-AB4A-CB7D01613D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11387E-ED80-4D30-9412-4D20FACC7D88}"/>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2688892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E7C66-28DD-48BC-896B-6A497334AF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E9CAD0-A91A-4921-A55F-B3BFF30451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DA446F1-C0D0-4C6A-B772-6C33D982C1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555FA7-1A20-4620-880A-F833C563DBF3}"/>
              </a:ext>
            </a:extLst>
          </p:cNvPr>
          <p:cNvSpPr>
            <a:spLocks noGrp="1"/>
          </p:cNvSpPr>
          <p:nvPr>
            <p:ph type="dt" sz="half" idx="10"/>
          </p:nvPr>
        </p:nvSpPr>
        <p:spPr/>
        <p:txBody>
          <a:bodyPr/>
          <a:lstStyle/>
          <a:p>
            <a:fld id="{478752E7-525E-4982-8335-989A245C323B}" type="datetimeFigureOut">
              <a:rPr lang="en-US" smtClean="0"/>
              <a:t>12/12/2020</a:t>
            </a:fld>
            <a:endParaRPr lang="en-US"/>
          </a:p>
        </p:txBody>
      </p:sp>
      <p:sp>
        <p:nvSpPr>
          <p:cNvPr id="6" name="Footer Placeholder 5">
            <a:extLst>
              <a:ext uri="{FF2B5EF4-FFF2-40B4-BE49-F238E27FC236}">
                <a16:creationId xmlns:a16="http://schemas.microsoft.com/office/drawing/2014/main" id="{15104592-64CA-4566-BA6D-B384620214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C0EF1C-FCCB-413D-B8F7-9BAB7981D31B}"/>
              </a:ext>
            </a:extLst>
          </p:cNvPr>
          <p:cNvSpPr>
            <a:spLocks noGrp="1"/>
          </p:cNvSpPr>
          <p:nvPr>
            <p:ph type="sldNum" sz="quarter" idx="12"/>
          </p:nvPr>
        </p:nvSpPr>
        <p:spPr/>
        <p:txBody>
          <a:bodyPr/>
          <a:lstStyle/>
          <a:p>
            <a:fld id="{94C0A50E-261B-4E86-B47D-924DEBB87B03}" type="slidenum">
              <a:rPr lang="en-US" smtClean="0"/>
              <a:t>‹#›</a:t>
            </a:fld>
            <a:endParaRPr lang="en-US"/>
          </a:p>
        </p:txBody>
      </p:sp>
    </p:spTree>
    <p:extLst>
      <p:ext uri="{BB962C8B-B14F-4D97-AF65-F5344CB8AC3E}">
        <p14:creationId xmlns:p14="http://schemas.microsoft.com/office/powerpoint/2010/main" val="3567469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B2BA47-D8CB-4F0D-AFC3-74CCF35F1D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F6A8FEE-12EC-44B8-9FC1-84609075E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8F92F5-EE1F-4505-BDF8-2BB55B6431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8752E7-525E-4982-8335-989A245C323B}" type="datetimeFigureOut">
              <a:rPr lang="en-US" smtClean="0"/>
              <a:t>12/12/2020</a:t>
            </a:fld>
            <a:endParaRPr lang="en-US"/>
          </a:p>
        </p:txBody>
      </p:sp>
      <p:sp>
        <p:nvSpPr>
          <p:cNvPr id="5" name="Footer Placeholder 4">
            <a:extLst>
              <a:ext uri="{FF2B5EF4-FFF2-40B4-BE49-F238E27FC236}">
                <a16:creationId xmlns:a16="http://schemas.microsoft.com/office/drawing/2014/main" id="{43F7A4CB-57AE-4B13-87E4-BF2E417577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30D4983-4B7F-4B25-AF14-6E553727EE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C0A50E-261B-4E86-B47D-924DEBB87B03}" type="slidenum">
              <a:rPr lang="en-US" smtClean="0"/>
              <a:t>‹#›</a:t>
            </a:fld>
            <a:endParaRPr lang="en-US"/>
          </a:p>
        </p:txBody>
      </p:sp>
    </p:spTree>
    <p:extLst>
      <p:ext uri="{BB962C8B-B14F-4D97-AF65-F5344CB8AC3E}">
        <p14:creationId xmlns:p14="http://schemas.microsoft.com/office/powerpoint/2010/main" val="3884010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image" Target="../media/image4.emf"/><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image" Target="../media/image10.emf"/><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7.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image" Target="../media/image16.emf"/><Relationship Id="rId1" Type="http://schemas.openxmlformats.org/officeDocument/2006/relationships/slideLayout" Target="../slideLayouts/slideLayout2.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77BF6-5B7C-410B-904B-F31B669A5990}"/>
              </a:ext>
            </a:extLst>
          </p:cNvPr>
          <p:cNvSpPr>
            <a:spLocks noGrp="1"/>
          </p:cNvSpPr>
          <p:nvPr>
            <p:ph type="ctrTitle"/>
          </p:nvPr>
        </p:nvSpPr>
        <p:spPr/>
        <p:txBody>
          <a:bodyPr/>
          <a:lstStyle/>
          <a:p>
            <a:r>
              <a:rPr lang="en-US" dirty="0"/>
              <a:t>Transport of Intensity based Quantitative Phase Imaging</a:t>
            </a:r>
          </a:p>
        </p:txBody>
      </p:sp>
      <p:sp>
        <p:nvSpPr>
          <p:cNvPr id="3" name="Subtitle 2">
            <a:extLst>
              <a:ext uri="{FF2B5EF4-FFF2-40B4-BE49-F238E27FC236}">
                <a16:creationId xmlns:a16="http://schemas.microsoft.com/office/drawing/2014/main" id="{69A7B551-4065-4B0C-B547-C75658D0B7FD}"/>
              </a:ext>
            </a:extLst>
          </p:cNvPr>
          <p:cNvSpPr>
            <a:spLocks noGrp="1"/>
          </p:cNvSpPr>
          <p:nvPr>
            <p:ph type="subTitle" idx="1"/>
          </p:nvPr>
        </p:nvSpPr>
        <p:spPr/>
        <p:txBody>
          <a:bodyPr/>
          <a:lstStyle/>
          <a:p>
            <a:r>
              <a:rPr lang="en-US" dirty="0"/>
              <a:t>Progression Report</a:t>
            </a:r>
          </a:p>
        </p:txBody>
      </p:sp>
    </p:spTree>
    <p:extLst>
      <p:ext uri="{BB962C8B-B14F-4D97-AF65-F5344CB8AC3E}">
        <p14:creationId xmlns:p14="http://schemas.microsoft.com/office/powerpoint/2010/main" val="1257493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7">
            <a:extLst>
              <a:ext uri="{FF2B5EF4-FFF2-40B4-BE49-F238E27FC236}">
                <a16:creationId xmlns:a16="http://schemas.microsoft.com/office/drawing/2014/main" id="{488333BA-AE6E-427A-9B16-A39C8073F4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1"/>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381238-ADC0-4748-BECF-1567580AEB1F}"/>
              </a:ext>
            </a:extLst>
          </p:cNvPr>
          <p:cNvSpPr>
            <a:spLocks noGrp="1"/>
          </p:cNvSpPr>
          <p:nvPr>
            <p:ph type="title"/>
          </p:nvPr>
        </p:nvSpPr>
        <p:spPr>
          <a:xfrm>
            <a:off x="838200" y="631825"/>
            <a:ext cx="10515600" cy="1325563"/>
          </a:xfrm>
        </p:spPr>
        <p:txBody>
          <a:bodyPr>
            <a:normAutofit/>
          </a:bodyPr>
          <a:lstStyle/>
          <a:p>
            <a:r>
              <a:rPr lang="en-US" dirty="0"/>
              <a:t>Propagating the phase object</a:t>
            </a:r>
          </a:p>
        </p:txBody>
      </p:sp>
      <p:sp>
        <p:nvSpPr>
          <p:cNvPr id="3" name="Content Placeholder 2">
            <a:extLst>
              <a:ext uri="{FF2B5EF4-FFF2-40B4-BE49-F238E27FC236}">
                <a16:creationId xmlns:a16="http://schemas.microsoft.com/office/drawing/2014/main" id="{6BFCE492-9531-43CE-885E-051586213D2F}"/>
              </a:ext>
            </a:extLst>
          </p:cNvPr>
          <p:cNvSpPr>
            <a:spLocks noGrp="1"/>
          </p:cNvSpPr>
          <p:nvPr>
            <p:ph idx="1"/>
          </p:nvPr>
        </p:nvSpPr>
        <p:spPr>
          <a:xfrm>
            <a:off x="838200" y="2057400"/>
            <a:ext cx="10515600" cy="3871762"/>
          </a:xfrm>
        </p:spPr>
        <p:txBody>
          <a:bodyPr>
            <a:normAutofit/>
          </a:bodyPr>
          <a:lstStyle/>
          <a:p>
            <a:r>
              <a:rPr lang="en-US" sz="2400" dirty="0"/>
              <a:t>So far, we have redesigned the simulation code for propagation through 4f system. We added options to draw graphs on request and added scoping to the code, so it is more easily read and simpler to understand.</a:t>
            </a:r>
          </a:p>
          <a:p>
            <a:r>
              <a:rPr lang="en-US" sz="2400" dirty="0"/>
              <a:t>Using the propagation code, we attempted to simulate propagation of light passing through a phase object, and reconstructing the phase using TIE.</a:t>
            </a:r>
          </a:p>
          <a:p>
            <a:r>
              <a:rPr lang="en-US" sz="2400" dirty="0"/>
              <a:t>We will present the result we achieved so far. Currently, they are not sufficient to extract the information on the phase, and we will proceed to address this.</a:t>
            </a:r>
          </a:p>
        </p:txBody>
      </p:sp>
    </p:spTree>
    <p:extLst>
      <p:ext uri="{BB962C8B-B14F-4D97-AF65-F5344CB8AC3E}">
        <p14:creationId xmlns:p14="http://schemas.microsoft.com/office/powerpoint/2010/main" val="1741719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88333BA-AE6E-427A-9B16-A39C8073F4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1"/>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C01FC1-F058-41A6-81C7-32087DE4BEA7}"/>
              </a:ext>
            </a:extLst>
          </p:cNvPr>
          <p:cNvSpPr>
            <a:spLocks noGrp="1"/>
          </p:cNvSpPr>
          <p:nvPr>
            <p:ph type="title"/>
          </p:nvPr>
        </p:nvSpPr>
        <p:spPr>
          <a:xfrm>
            <a:off x="838200" y="631825"/>
            <a:ext cx="10515600" cy="1325563"/>
          </a:xfrm>
        </p:spPr>
        <p:txBody>
          <a:bodyPr>
            <a:normAutofit/>
          </a:bodyPr>
          <a:lstStyle/>
          <a:p>
            <a:r>
              <a:rPr lang="en-US" dirty="0"/>
              <a:t>Propagation Through 4f System</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D931E8B-D685-443A-8DC4-117561FA8F5D}"/>
                  </a:ext>
                </a:extLst>
              </p:cNvPr>
              <p:cNvSpPr>
                <a:spLocks noGrp="1"/>
              </p:cNvSpPr>
              <p:nvPr>
                <p:ph idx="1"/>
              </p:nvPr>
            </p:nvSpPr>
            <p:spPr>
              <a:xfrm>
                <a:off x="838200" y="2057400"/>
                <a:ext cx="10515600" cy="3871762"/>
              </a:xfrm>
            </p:spPr>
            <p:txBody>
              <a:bodyPr>
                <a:normAutofit/>
              </a:bodyPr>
              <a:lstStyle/>
              <a:p>
                <a:r>
                  <a:rPr lang="en-US" sz="2400" dirty="0"/>
                  <a:t>First, we will show the phase object which we use to simulate, and the result of inputting its data to the phase, which will result in an image of “1” values.</a:t>
                </a:r>
              </a:p>
              <a:p>
                <a:r>
                  <a:rPr lang="en-US" sz="2400" dirty="0"/>
                  <a:t>To use the TIE method, we needed to simulate three images through the 4f system, each in a different focal plane. We will denote “</a:t>
                </a:r>
                <a:r>
                  <a:rPr lang="en-US" sz="2400" dirty="0" err="1"/>
                  <a:t>I_before_image</a:t>
                </a:r>
                <a:r>
                  <a:rPr lang="en-US" sz="2400" dirty="0"/>
                  <a:t>”, “</a:t>
                </a:r>
                <a:r>
                  <a:rPr lang="en-US" sz="2400" dirty="0" err="1"/>
                  <a:t>I_image</a:t>
                </a:r>
                <a:r>
                  <a:rPr lang="en-US" sz="2400" dirty="0"/>
                  <a:t>” and “</a:t>
                </a:r>
                <a:r>
                  <a:rPr lang="en-US" sz="2400" dirty="0" err="1"/>
                  <a:t>I_after_image</a:t>
                </a:r>
                <a:r>
                  <a:rPr lang="en-US" sz="2400" dirty="0"/>
                  <a:t>” for the images that are distanced </a:t>
                </a:r>
                <a14:m>
                  <m:oMath xmlns:m="http://schemas.openxmlformats.org/officeDocument/2006/math">
                    <m:r>
                      <a:rPr lang="en-US" sz="2400" b="0" i="0" smtClean="0">
                        <a:latin typeface="Cambria Math" panose="02040503050406030204" pitchFamily="18" charset="0"/>
                      </a:rPr>
                      <m:t>−</m:t>
                    </m:r>
                    <m:r>
                      <m:rPr>
                        <m:sty m:val="p"/>
                      </m:rPr>
                      <a:rPr lang="en-US" sz="2400" b="0" i="0" smtClean="0">
                        <a:latin typeface="Cambria Math" panose="02040503050406030204" pitchFamily="18" charset="0"/>
                      </a:rPr>
                      <m:t>Δ</m:t>
                    </m:r>
                    <m:r>
                      <a:rPr lang="en-US" sz="2400" b="0" i="1" smtClean="0">
                        <a:latin typeface="Cambria Math" panose="02040503050406030204" pitchFamily="18" charset="0"/>
                      </a:rPr>
                      <m:t>𝑧</m:t>
                    </m:r>
                    <m:r>
                      <a:rPr lang="en-US" sz="2400" b="0" i="1" smtClean="0">
                        <a:latin typeface="Cambria Math" panose="02040503050406030204" pitchFamily="18" charset="0"/>
                      </a:rPr>
                      <m:t>,0,+</m:t>
                    </m:r>
                    <m:r>
                      <m:rPr>
                        <m:sty m:val="p"/>
                      </m:rPr>
                      <a:rPr lang="en-US" sz="2400" b="0" i="0" smtClean="0">
                        <a:latin typeface="Cambria Math" panose="02040503050406030204" pitchFamily="18" charset="0"/>
                      </a:rPr>
                      <m:t>Δ</m:t>
                    </m:r>
                    <m:r>
                      <a:rPr lang="en-US" sz="2400" b="0" i="1" smtClean="0">
                        <a:latin typeface="Cambria Math" panose="02040503050406030204" pitchFamily="18" charset="0"/>
                      </a:rPr>
                      <m:t>𝑧</m:t>
                    </m:r>
                  </m:oMath>
                </a14:m>
                <a:r>
                  <a:rPr lang="en-US" sz="2400" dirty="0"/>
                  <a:t> with respect to the focus length of the second lens, respectively.</a:t>
                </a:r>
              </a:p>
              <a:p>
                <a:r>
                  <a:rPr lang="en-US" sz="2400" dirty="0"/>
                  <a:t>As the titles suggest, we will show propagation after each step of the 4f system, meaning before the first lens, through the first lens, before the second lens, through the second lens and finally at the image plane.</a:t>
                </a:r>
              </a:p>
              <a:p>
                <a:pPr marL="0" indent="0">
                  <a:buNone/>
                </a:pPr>
                <a:endParaRPr lang="en-US" sz="2400" dirty="0"/>
              </a:p>
            </p:txBody>
          </p:sp>
        </mc:Choice>
        <mc:Fallback>
          <p:sp>
            <p:nvSpPr>
              <p:cNvPr id="3" name="Content Placeholder 2">
                <a:extLst>
                  <a:ext uri="{FF2B5EF4-FFF2-40B4-BE49-F238E27FC236}">
                    <a16:creationId xmlns:a16="http://schemas.microsoft.com/office/drawing/2014/main" id="{6D931E8B-D685-443A-8DC4-117561FA8F5D}"/>
                  </a:ext>
                </a:extLst>
              </p:cNvPr>
              <p:cNvSpPr>
                <a:spLocks noGrp="1" noRot="1" noChangeAspect="1" noMove="1" noResize="1" noEditPoints="1" noAdjustHandles="1" noChangeArrowheads="1" noChangeShapeType="1" noTextEdit="1"/>
              </p:cNvSpPr>
              <p:nvPr>
                <p:ph idx="1"/>
              </p:nvPr>
            </p:nvSpPr>
            <p:spPr>
              <a:xfrm>
                <a:off x="838200" y="2057400"/>
                <a:ext cx="10515600" cy="3871762"/>
              </a:xfrm>
              <a:blipFill>
                <a:blip r:embed="rId2"/>
                <a:stretch>
                  <a:fillRect l="-812" t="-2205"/>
                </a:stretch>
              </a:blipFill>
            </p:spPr>
            <p:txBody>
              <a:bodyPr/>
              <a:lstStyle/>
              <a:p>
                <a:r>
                  <a:rPr lang="en-US">
                    <a:noFill/>
                  </a:rPr>
                  <a:t> </a:t>
                </a:r>
              </a:p>
            </p:txBody>
          </p:sp>
        </mc:Fallback>
      </mc:AlternateContent>
    </p:spTree>
    <p:extLst>
      <p:ext uri="{BB962C8B-B14F-4D97-AF65-F5344CB8AC3E}">
        <p14:creationId xmlns:p14="http://schemas.microsoft.com/office/powerpoint/2010/main" val="2199497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25746-5B25-4727-AA36-ABCC5E0EB705}"/>
              </a:ext>
            </a:extLst>
          </p:cNvPr>
          <p:cNvSpPr>
            <a:spLocks noGrp="1"/>
          </p:cNvSpPr>
          <p:nvPr>
            <p:ph type="title"/>
          </p:nvPr>
        </p:nvSpPr>
        <p:spPr/>
        <p:txBody>
          <a:bodyPr/>
          <a:lstStyle/>
          <a:p>
            <a:r>
              <a:rPr lang="en-US" dirty="0"/>
              <a:t>Phase Object</a:t>
            </a:r>
          </a:p>
        </p:txBody>
      </p:sp>
      <p:pic>
        <p:nvPicPr>
          <p:cNvPr id="5" name="Content Placeholder 4">
            <a:extLst>
              <a:ext uri="{FF2B5EF4-FFF2-40B4-BE49-F238E27FC236}">
                <a16:creationId xmlns:a16="http://schemas.microsoft.com/office/drawing/2014/main" id="{BA5EBB40-D83F-4289-A407-27198C42768C}"/>
              </a:ext>
            </a:extLst>
          </p:cNvPr>
          <p:cNvPicPr>
            <a:picLocks noGrp="1" noChangeAspect="1"/>
          </p:cNvPicPr>
          <p:nvPr>
            <p:ph idx="1"/>
          </p:nvPr>
        </p:nvPicPr>
        <p:blipFill>
          <a:blip r:embed="rId2"/>
          <a:stretch>
            <a:fillRect/>
          </a:stretch>
        </p:blipFill>
        <p:spPr>
          <a:xfrm>
            <a:off x="1057469" y="1690688"/>
            <a:ext cx="5334000" cy="4000500"/>
          </a:xfrm>
        </p:spPr>
      </p:pic>
      <p:pic>
        <p:nvPicPr>
          <p:cNvPr id="7" name="Picture 6">
            <a:extLst>
              <a:ext uri="{FF2B5EF4-FFF2-40B4-BE49-F238E27FC236}">
                <a16:creationId xmlns:a16="http://schemas.microsoft.com/office/drawing/2014/main" id="{39EAB78A-24A9-4877-9792-68CFC80F442B}"/>
              </a:ext>
            </a:extLst>
          </p:cNvPr>
          <p:cNvPicPr>
            <a:picLocks noChangeAspect="1"/>
          </p:cNvPicPr>
          <p:nvPr/>
        </p:nvPicPr>
        <p:blipFill>
          <a:blip r:embed="rId3"/>
          <a:stretch>
            <a:fillRect/>
          </a:stretch>
        </p:blipFill>
        <p:spPr>
          <a:xfrm>
            <a:off x="6610738" y="1690688"/>
            <a:ext cx="5334000" cy="4000500"/>
          </a:xfrm>
          <a:prstGeom prst="rect">
            <a:avLst/>
          </a:prstGeom>
        </p:spPr>
      </p:pic>
    </p:spTree>
    <p:extLst>
      <p:ext uri="{BB962C8B-B14F-4D97-AF65-F5344CB8AC3E}">
        <p14:creationId xmlns:p14="http://schemas.microsoft.com/office/powerpoint/2010/main" val="3708234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D3B40-82B1-428E-9399-4E39787326E4}"/>
              </a:ext>
            </a:extLst>
          </p:cNvPr>
          <p:cNvSpPr>
            <a:spLocks noGrp="1"/>
          </p:cNvSpPr>
          <p:nvPr>
            <p:ph type="title"/>
          </p:nvPr>
        </p:nvSpPr>
        <p:spPr>
          <a:xfrm>
            <a:off x="-14354" y="0"/>
            <a:ext cx="10515600" cy="1325563"/>
          </a:xfrm>
        </p:spPr>
        <p:txBody>
          <a:bodyPr/>
          <a:lstStyle/>
          <a:p>
            <a:r>
              <a:rPr lang="en-US" dirty="0" err="1"/>
              <a:t>I_before_image</a:t>
            </a:r>
            <a:endParaRPr lang="en-US" dirty="0"/>
          </a:p>
        </p:txBody>
      </p:sp>
      <p:pic>
        <p:nvPicPr>
          <p:cNvPr id="5" name="Content Placeholder 4">
            <a:extLst>
              <a:ext uri="{FF2B5EF4-FFF2-40B4-BE49-F238E27FC236}">
                <a16:creationId xmlns:a16="http://schemas.microsoft.com/office/drawing/2014/main" id="{42BD279F-1B5A-4364-907D-6A8B0DDF8F6A}"/>
              </a:ext>
            </a:extLst>
          </p:cNvPr>
          <p:cNvPicPr>
            <a:picLocks noGrp="1" noChangeAspect="1"/>
          </p:cNvPicPr>
          <p:nvPr>
            <p:ph idx="1"/>
          </p:nvPr>
        </p:nvPicPr>
        <p:blipFill>
          <a:blip r:embed="rId2"/>
          <a:stretch>
            <a:fillRect/>
          </a:stretch>
        </p:blipFill>
        <p:spPr>
          <a:xfrm>
            <a:off x="-14354" y="1175015"/>
            <a:ext cx="4000500" cy="3000375"/>
          </a:xfrm>
        </p:spPr>
      </p:pic>
      <p:pic>
        <p:nvPicPr>
          <p:cNvPr id="7" name="Picture 6">
            <a:extLst>
              <a:ext uri="{FF2B5EF4-FFF2-40B4-BE49-F238E27FC236}">
                <a16:creationId xmlns:a16="http://schemas.microsoft.com/office/drawing/2014/main" id="{F8BB4F4D-13E3-4A54-A2F6-6A632CECBAC6}"/>
              </a:ext>
            </a:extLst>
          </p:cNvPr>
          <p:cNvPicPr>
            <a:picLocks noChangeAspect="1"/>
          </p:cNvPicPr>
          <p:nvPr/>
        </p:nvPicPr>
        <p:blipFill>
          <a:blip r:embed="rId3"/>
          <a:stretch>
            <a:fillRect/>
          </a:stretch>
        </p:blipFill>
        <p:spPr>
          <a:xfrm>
            <a:off x="4014856" y="1175014"/>
            <a:ext cx="4000500" cy="3000375"/>
          </a:xfrm>
          <a:prstGeom prst="rect">
            <a:avLst/>
          </a:prstGeom>
        </p:spPr>
      </p:pic>
      <p:pic>
        <p:nvPicPr>
          <p:cNvPr id="9" name="Picture 8">
            <a:extLst>
              <a:ext uri="{FF2B5EF4-FFF2-40B4-BE49-F238E27FC236}">
                <a16:creationId xmlns:a16="http://schemas.microsoft.com/office/drawing/2014/main" id="{6D0B08E7-A479-4DD9-9E5A-E4359BB076D3}"/>
              </a:ext>
            </a:extLst>
          </p:cNvPr>
          <p:cNvPicPr>
            <a:picLocks noChangeAspect="1"/>
          </p:cNvPicPr>
          <p:nvPr/>
        </p:nvPicPr>
        <p:blipFill>
          <a:blip r:embed="rId4"/>
          <a:stretch>
            <a:fillRect/>
          </a:stretch>
        </p:blipFill>
        <p:spPr>
          <a:xfrm>
            <a:off x="7934918" y="1175013"/>
            <a:ext cx="4000500" cy="3000375"/>
          </a:xfrm>
          <a:prstGeom prst="rect">
            <a:avLst/>
          </a:prstGeom>
        </p:spPr>
      </p:pic>
      <p:pic>
        <p:nvPicPr>
          <p:cNvPr id="11" name="Picture 10">
            <a:extLst>
              <a:ext uri="{FF2B5EF4-FFF2-40B4-BE49-F238E27FC236}">
                <a16:creationId xmlns:a16="http://schemas.microsoft.com/office/drawing/2014/main" id="{1110B5E4-4456-4103-A857-EB50FAE04B04}"/>
              </a:ext>
            </a:extLst>
          </p:cNvPr>
          <p:cNvPicPr>
            <a:picLocks noChangeAspect="1"/>
          </p:cNvPicPr>
          <p:nvPr/>
        </p:nvPicPr>
        <p:blipFill>
          <a:blip r:embed="rId5"/>
          <a:stretch>
            <a:fillRect/>
          </a:stretch>
        </p:blipFill>
        <p:spPr>
          <a:xfrm>
            <a:off x="1" y="3905866"/>
            <a:ext cx="4000500" cy="3000375"/>
          </a:xfrm>
          <a:prstGeom prst="rect">
            <a:avLst/>
          </a:prstGeom>
        </p:spPr>
      </p:pic>
      <p:pic>
        <p:nvPicPr>
          <p:cNvPr id="17" name="Picture 16">
            <a:extLst>
              <a:ext uri="{FF2B5EF4-FFF2-40B4-BE49-F238E27FC236}">
                <a16:creationId xmlns:a16="http://schemas.microsoft.com/office/drawing/2014/main" id="{27C60AD4-A1DF-4811-A326-A83C261BD3BE}"/>
              </a:ext>
            </a:extLst>
          </p:cNvPr>
          <p:cNvPicPr>
            <a:picLocks noChangeAspect="1"/>
          </p:cNvPicPr>
          <p:nvPr/>
        </p:nvPicPr>
        <p:blipFill>
          <a:blip r:embed="rId6"/>
          <a:stretch>
            <a:fillRect/>
          </a:stretch>
        </p:blipFill>
        <p:spPr>
          <a:xfrm>
            <a:off x="7934918" y="3905866"/>
            <a:ext cx="4000500" cy="3000375"/>
          </a:xfrm>
          <a:prstGeom prst="rect">
            <a:avLst/>
          </a:prstGeom>
        </p:spPr>
      </p:pic>
      <p:pic>
        <p:nvPicPr>
          <p:cNvPr id="19" name="Picture 18">
            <a:extLst>
              <a:ext uri="{FF2B5EF4-FFF2-40B4-BE49-F238E27FC236}">
                <a16:creationId xmlns:a16="http://schemas.microsoft.com/office/drawing/2014/main" id="{AA049D82-BFAA-4757-B1E7-FC68B6F326B0}"/>
              </a:ext>
            </a:extLst>
          </p:cNvPr>
          <p:cNvPicPr>
            <a:picLocks noChangeAspect="1"/>
          </p:cNvPicPr>
          <p:nvPr/>
        </p:nvPicPr>
        <p:blipFill>
          <a:blip r:embed="rId7"/>
          <a:stretch>
            <a:fillRect/>
          </a:stretch>
        </p:blipFill>
        <p:spPr>
          <a:xfrm>
            <a:off x="4041890" y="3905866"/>
            <a:ext cx="4000500" cy="3000375"/>
          </a:xfrm>
          <a:prstGeom prst="rect">
            <a:avLst/>
          </a:prstGeom>
        </p:spPr>
      </p:pic>
    </p:spTree>
    <p:extLst>
      <p:ext uri="{BB962C8B-B14F-4D97-AF65-F5344CB8AC3E}">
        <p14:creationId xmlns:p14="http://schemas.microsoft.com/office/powerpoint/2010/main" val="3584853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9F727-4FE5-4003-A7D3-C2605CE4F5EA}"/>
              </a:ext>
            </a:extLst>
          </p:cNvPr>
          <p:cNvSpPr>
            <a:spLocks noGrp="1"/>
          </p:cNvSpPr>
          <p:nvPr>
            <p:ph type="title"/>
          </p:nvPr>
        </p:nvSpPr>
        <p:spPr>
          <a:xfrm>
            <a:off x="10886" y="20602"/>
            <a:ext cx="10515600" cy="1325563"/>
          </a:xfrm>
        </p:spPr>
        <p:txBody>
          <a:bodyPr/>
          <a:lstStyle/>
          <a:p>
            <a:r>
              <a:rPr lang="en-US" dirty="0" err="1"/>
              <a:t>I_image</a:t>
            </a:r>
            <a:endParaRPr lang="en-US" dirty="0"/>
          </a:p>
        </p:txBody>
      </p:sp>
      <p:pic>
        <p:nvPicPr>
          <p:cNvPr id="7" name="Content Placeholder 6">
            <a:extLst>
              <a:ext uri="{FF2B5EF4-FFF2-40B4-BE49-F238E27FC236}">
                <a16:creationId xmlns:a16="http://schemas.microsoft.com/office/drawing/2014/main" id="{15790E5B-8ABD-48AE-9ED9-B153374F0F07}"/>
              </a:ext>
            </a:extLst>
          </p:cNvPr>
          <p:cNvPicPr>
            <a:picLocks noGrp="1" noChangeAspect="1"/>
          </p:cNvPicPr>
          <p:nvPr>
            <p:ph idx="1"/>
          </p:nvPr>
        </p:nvPicPr>
        <p:blipFill>
          <a:blip r:embed="rId2"/>
          <a:stretch>
            <a:fillRect/>
          </a:stretch>
        </p:blipFill>
        <p:spPr>
          <a:xfrm>
            <a:off x="10886" y="1019709"/>
            <a:ext cx="4000500" cy="3000375"/>
          </a:xfrm>
        </p:spPr>
      </p:pic>
      <p:pic>
        <p:nvPicPr>
          <p:cNvPr id="9" name="Picture 8">
            <a:extLst>
              <a:ext uri="{FF2B5EF4-FFF2-40B4-BE49-F238E27FC236}">
                <a16:creationId xmlns:a16="http://schemas.microsoft.com/office/drawing/2014/main" id="{ECF03784-0AC4-4BA0-88D9-A6726B5756AA}"/>
              </a:ext>
            </a:extLst>
          </p:cNvPr>
          <p:cNvPicPr>
            <a:picLocks noChangeAspect="1"/>
          </p:cNvPicPr>
          <p:nvPr/>
        </p:nvPicPr>
        <p:blipFill>
          <a:blip r:embed="rId3"/>
          <a:stretch>
            <a:fillRect/>
          </a:stretch>
        </p:blipFill>
        <p:spPr>
          <a:xfrm>
            <a:off x="3777343" y="1019708"/>
            <a:ext cx="4000500" cy="3000375"/>
          </a:xfrm>
          <a:prstGeom prst="rect">
            <a:avLst/>
          </a:prstGeom>
        </p:spPr>
      </p:pic>
      <p:pic>
        <p:nvPicPr>
          <p:cNvPr id="11" name="Picture 10">
            <a:extLst>
              <a:ext uri="{FF2B5EF4-FFF2-40B4-BE49-F238E27FC236}">
                <a16:creationId xmlns:a16="http://schemas.microsoft.com/office/drawing/2014/main" id="{67CBEB47-1451-421C-84E8-023174EBF9BC}"/>
              </a:ext>
            </a:extLst>
          </p:cNvPr>
          <p:cNvPicPr>
            <a:picLocks noChangeAspect="1"/>
          </p:cNvPicPr>
          <p:nvPr/>
        </p:nvPicPr>
        <p:blipFill>
          <a:blip r:embed="rId4"/>
          <a:stretch>
            <a:fillRect/>
          </a:stretch>
        </p:blipFill>
        <p:spPr>
          <a:xfrm>
            <a:off x="7660822" y="999106"/>
            <a:ext cx="4000500" cy="3000375"/>
          </a:xfrm>
          <a:prstGeom prst="rect">
            <a:avLst/>
          </a:prstGeom>
        </p:spPr>
      </p:pic>
      <p:pic>
        <p:nvPicPr>
          <p:cNvPr id="13" name="Picture 12">
            <a:extLst>
              <a:ext uri="{FF2B5EF4-FFF2-40B4-BE49-F238E27FC236}">
                <a16:creationId xmlns:a16="http://schemas.microsoft.com/office/drawing/2014/main" id="{8A221246-5040-4EFB-9563-BF2FE5427F71}"/>
              </a:ext>
            </a:extLst>
          </p:cNvPr>
          <p:cNvPicPr>
            <a:picLocks noChangeAspect="1"/>
          </p:cNvPicPr>
          <p:nvPr/>
        </p:nvPicPr>
        <p:blipFill>
          <a:blip r:embed="rId5"/>
          <a:stretch>
            <a:fillRect/>
          </a:stretch>
        </p:blipFill>
        <p:spPr>
          <a:xfrm>
            <a:off x="10886" y="3857625"/>
            <a:ext cx="4000500" cy="3000375"/>
          </a:xfrm>
          <a:prstGeom prst="rect">
            <a:avLst/>
          </a:prstGeom>
        </p:spPr>
      </p:pic>
      <p:pic>
        <p:nvPicPr>
          <p:cNvPr id="15" name="Picture 14">
            <a:extLst>
              <a:ext uri="{FF2B5EF4-FFF2-40B4-BE49-F238E27FC236}">
                <a16:creationId xmlns:a16="http://schemas.microsoft.com/office/drawing/2014/main" id="{8199AADE-87E9-4344-9123-9F75963D429A}"/>
              </a:ext>
            </a:extLst>
          </p:cNvPr>
          <p:cNvPicPr>
            <a:picLocks noChangeAspect="1"/>
          </p:cNvPicPr>
          <p:nvPr/>
        </p:nvPicPr>
        <p:blipFill>
          <a:blip r:embed="rId6"/>
          <a:stretch>
            <a:fillRect/>
          </a:stretch>
        </p:blipFill>
        <p:spPr>
          <a:xfrm>
            <a:off x="3777343" y="3857625"/>
            <a:ext cx="4000500" cy="3000375"/>
          </a:xfrm>
          <a:prstGeom prst="rect">
            <a:avLst/>
          </a:prstGeom>
        </p:spPr>
      </p:pic>
      <p:pic>
        <p:nvPicPr>
          <p:cNvPr id="17" name="Picture 16">
            <a:extLst>
              <a:ext uri="{FF2B5EF4-FFF2-40B4-BE49-F238E27FC236}">
                <a16:creationId xmlns:a16="http://schemas.microsoft.com/office/drawing/2014/main" id="{CD1896F3-0AF4-4110-AAF9-1F4C3F0E731B}"/>
              </a:ext>
            </a:extLst>
          </p:cNvPr>
          <p:cNvPicPr>
            <a:picLocks noChangeAspect="1"/>
          </p:cNvPicPr>
          <p:nvPr/>
        </p:nvPicPr>
        <p:blipFill>
          <a:blip r:embed="rId7"/>
          <a:stretch>
            <a:fillRect/>
          </a:stretch>
        </p:blipFill>
        <p:spPr>
          <a:xfrm>
            <a:off x="7660822" y="3857624"/>
            <a:ext cx="4000500" cy="3000375"/>
          </a:xfrm>
          <a:prstGeom prst="rect">
            <a:avLst/>
          </a:prstGeom>
        </p:spPr>
      </p:pic>
    </p:spTree>
    <p:extLst>
      <p:ext uri="{BB962C8B-B14F-4D97-AF65-F5344CB8AC3E}">
        <p14:creationId xmlns:p14="http://schemas.microsoft.com/office/powerpoint/2010/main" val="3250486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B616B-1EF2-472C-859A-7B67FF7C76DE}"/>
              </a:ext>
            </a:extLst>
          </p:cNvPr>
          <p:cNvSpPr>
            <a:spLocks noGrp="1"/>
          </p:cNvSpPr>
          <p:nvPr>
            <p:ph type="title"/>
          </p:nvPr>
        </p:nvSpPr>
        <p:spPr>
          <a:xfrm>
            <a:off x="0" y="0"/>
            <a:ext cx="10515600" cy="1325563"/>
          </a:xfrm>
        </p:spPr>
        <p:txBody>
          <a:bodyPr/>
          <a:lstStyle/>
          <a:p>
            <a:r>
              <a:rPr lang="en-US" dirty="0" err="1"/>
              <a:t>I_after_image</a:t>
            </a:r>
            <a:endParaRPr lang="en-US" dirty="0"/>
          </a:p>
        </p:txBody>
      </p:sp>
      <p:pic>
        <p:nvPicPr>
          <p:cNvPr id="5" name="Content Placeholder 4">
            <a:extLst>
              <a:ext uri="{FF2B5EF4-FFF2-40B4-BE49-F238E27FC236}">
                <a16:creationId xmlns:a16="http://schemas.microsoft.com/office/drawing/2014/main" id="{7F780D9E-7834-42D6-B9BC-5A59FEB60642}"/>
              </a:ext>
            </a:extLst>
          </p:cNvPr>
          <p:cNvPicPr>
            <a:picLocks noGrp="1" noChangeAspect="1"/>
          </p:cNvPicPr>
          <p:nvPr>
            <p:ph idx="1"/>
          </p:nvPr>
        </p:nvPicPr>
        <p:blipFill>
          <a:blip r:embed="rId2"/>
          <a:stretch>
            <a:fillRect/>
          </a:stretch>
        </p:blipFill>
        <p:spPr>
          <a:xfrm>
            <a:off x="0" y="1012055"/>
            <a:ext cx="4000500" cy="3000375"/>
          </a:xfrm>
        </p:spPr>
      </p:pic>
      <p:pic>
        <p:nvPicPr>
          <p:cNvPr id="7" name="Picture 6">
            <a:extLst>
              <a:ext uri="{FF2B5EF4-FFF2-40B4-BE49-F238E27FC236}">
                <a16:creationId xmlns:a16="http://schemas.microsoft.com/office/drawing/2014/main" id="{6947D2F8-38B2-4B05-980D-016DBD295391}"/>
              </a:ext>
            </a:extLst>
          </p:cNvPr>
          <p:cNvPicPr>
            <a:picLocks noChangeAspect="1"/>
          </p:cNvPicPr>
          <p:nvPr/>
        </p:nvPicPr>
        <p:blipFill>
          <a:blip r:embed="rId3"/>
          <a:stretch>
            <a:fillRect/>
          </a:stretch>
        </p:blipFill>
        <p:spPr>
          <a:xfrm>
            <a:off x="4000500" y="1012055"/>
            <a:ext cx="4000500" cy="3000375"/>
          </a:xfrm>
          <a:prstGeom prst="rect">
            <a:avLst/>
          </a:prstGeom>
        </p:spPr>
      </p:pic>
      <p:pic>
        <p:nvPicPr>
          <p:cNvPr id="9" name="Picture 8">
            <a:extLst>
              <a:ext uri="{FF2B5EF4-FFF2-40B4-BE49-F238E27FC236}">
                <a16:creationId xmlns:a16="http://schemas.microsoft.com/office/drawing/2014/main" id="{D630B13A-4C79-43A7-BE45-BCCA9051783A}"/>
              </a:ext>
            </a:extLst>
          </p:cNvPr>
          <p:cNvPicPr>
            <a:picLocks noChangeAspect="1"/>
          </p:cNvPicPr>
          <p:nvPr/>
        </p:nvPicPr>
        <p:blipFill>
          <a:blip r:embed="rId4"/>
          <a:stretch>
            <a:fillRect/>
          </a:stretch>
        </p:blipFill>
        <p:spPr>
          <a:xfrm>
            <a:off x="8096250" y="1012054"/>
            <a:ext cx="4000500" cy="3000375"/>
          </a:xfrm>
          <a:prstGeom prst="rect">
            <a:avLst/>
          </a:prstGeom>
        </p:spPr>
      </p:pic>
      <p:pic>
        <p:nvPicPr>
          <p:cNvPr id="11" name="Picture 10">
            <a:extLst>
              <a:ext uri="{FF2B5EF4-FFF2-40B4-BE49-F238E27FC236}">
                <a16:creationId xmlns:a16="http://schemas.microsoft.com/office/drawing/2014/main" id="{42062FAB-601E-47FB-957E-FD4C93B1BD92}"/>
              </a:ext>
            </a:extLst>
          </p:cNvPr>
          <p:cNvPicPr>
            <a:picLocks noChangeAspect="1"/>
          </p:cNvPicPr>
          <p:nvPr/>
        </p:nvPicPr>
        <p:blipFill>
          <a:blip r:embed="rId5"/>
          <a:stretch>
            <a:fillRect/>
          </a:stretch>
        </p:blipFill>
        <p:spPr>
          <a:xfrm>
            <a:off x="0" y="3857625"/>
            <a:ext cx="4000500" cy="3000375"/>
          </a:xfrm>
          <a:prstGeom prst="rect">
            <a:avLst/>
          </a:prstGeom>
        </p:spPr>
      </p:pic>
      <p:pic>
        <p:nvPicPr>
          <p:cNvPr id="13" name="Picture 12">
            <a:extLst>
              <a:ext uri="{FF2B5EF4-FFF2-40B4-BE49-F238E27FC236}">
                <a16:creationId xmlns:a16="http://schemas.microsoft.com/office/drawing/2014/main" id="{32213DB1-8A6C-467C-887C-BD4F67756A4B}"/>
              </a:ext>
            </a:extLst>
          </p:cNvPr>
          <p:cNvPicPr>
            <a:picLocks noChangeAspect="1"/>
          </p:cNvPicPr>
          <p:nvPr/>
        </p:nvPicPr>
        <p:blipFill>
          <a:blip r:embed="rId6"/>
          <a:stretch>
            <a:fillRect/>
          </a:stretch>
        </p:blipFill>
        <p:spPr>
          <a:xfrm>
            <a:off x="4000500" y="3857623"/>
            <a:ext cx="4000500" cy="3000375"/>
          </a:xfrm>
          <a:prstGeom prst="rect">
            <a:avLst/>
          </a:prstGeom>
        </p:spPr>
      </p:pic>
      <p:pic>
        <p:nvPicPr>
          <p:cNvPr id="15" name="Picture 14">
            <a:extLst>
              <a:ext uri="{FF2B5EF4-FFF2-40B4-BE49-F238E27FC236}">
                <a16:creationId xmlns:a16="http://schemas.microsoft.com/office/drawing/2014/main" id="{D04CA1B5-DE9F-412C-8987-A50D02FED3E5}"/>
              </a:ext>
            </a:extLst>
          </p:cNvPr>
          <p:cNvPicPr>
            <a:picLocks noChangeAspect="1"/>
          </p:cNvPicPr>
          <p:nvPr/>
        </p:nvPicPr>
        <p:blipFill>
          <a:blip r:embed="rId7"/>
          <a:stretch>
            <a:fillRect/>
          </a:stretch>
        </p:blipFill>
        <p:spPr>
          <a:xfrm>
            <a:off x="8096250" y="3857622"/>
            <a:ext cx="4000500" cy="3000375"/>
          </a:xfrm>
          <a:prstGeom prst="rect">
            <a:avLst/>
          </a:prstGeom>
        </p:spPr>
      </p:pic>
    </p:spTree>
    <p:extLst>
      <p:ext uri="{BB962C8B-B14F-4D97-AF65-F5344CB8AC3E}">
        <p14:creationId xmlns:p14="http://schemas.microsoft.com/office/powerpoint/2010/main" val="940600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892F4-02AE-4B3B-AAA6-ED24CB20F1FA}"/>
              </a:ext>
            </a:extLst>
          </p:cNvPr>
          <p:cNvSpPr>
            <a:spLocks noGrp="1"/>
          </p:cNvSpPr>
          <p:nvPr>
            <p:ph type="title"/>
          </p:nvPr>
        </p:nvSpPr>
        <p:spPr/>
        <p:txBody>
          <a:bodyPr/>
          <a:lstStyle/>
          <a:p>
            <a:r>
              <a:rPr lang="en-US" dirty="0"/>
              <a:t>Reconstructed Phase</a:t>
            </a:r>
          </a:p>
        </p:txBody>
      </p:sp>
      <p:sp>
        <p:nvSpPr>
          <p:cNvPr id="7" name="Content Placeholder 6">
            <a:extLst>
              <a:ext uri="{FF2B5EF4-FFF2-40B4-BE49-F238E27FC236}">
                <a16:creationId xmlns:a16="http://schemas.microsoft.com/office/drawing/2014/main" id="{A429C720-DE6B-4C9A-B7DB-B2A6F1858656}"/>
              </a:ext>
            </a:extLst>
          </p:cNvPr>
          <p:cNvSpPr>
            <a:spLocks noGrp="1"/>
          </p:cNvSpPr>
          <p:nvPr>
            <p:ph sz="half" idx="1"/>
          </p:nvPr>
        </p:nvSpPr>
        <p:spPr/>
        <p:txBody>
          <a:bodyPr/>
          <a:lstStyle/>
          <a:p>
            <a:r>
              <a:rPr lang="en-US" dirty="0"/>
              <a:t>We used the TIE method to extract the data on the phase from the intensity of the image. The following result is not sufficient, yet we can still see a pattern resembling the original phase object we used. </a:t>
            </a:r>
          </a:p>
        </p:txBody>
      </p:sp>
      <p:pic>
        <p:nvPicPr>
          <p:cNvPr id="10" name="Content Placeholder 9">
            <a:extLst>
              <a:ext uri="{FF2B5EF4-FFF2-40B4-BE49-F238E27FC236}">
                <a16:creationId xmlns:a16="http://schemas.microsoft.com/office/drawing/2014/main" id="{E01C52A5-B30E-4647-A080-9C372F2673F5}"/>
              </a:ext>
            </a:extLst>
          </p:cNvPr>
          <p:cNvPicPr>
            <a:picLocks noGrp="1" noChangeAspect="1"/>
          </p:cNvPicPr>
          <p:nvPr>
            <p:ph sz="half" idx="2"/>
          </p:nvPr>
        </p:nvPicPr>
        <p:blipFill>
          <a:blip r:embed="rId2"/>
          <a:stretch>
            <a:fillRect/>
          </a:stretch>
        </p:blipFill>
        <p:spPr>
          <a:xfrm>
            <a:off x="6172200" y="2058194"/>
            <a:ext cx="5181600" cy="3886200"/>
          </a:xfrm>
        </p:spPr>
      </p:pic>
    </p:spTree>
    <p:extLst>
      <p:ext uri="{BB962C8B-B14F-4D97-AF65-F5344CB8AC3E}">
        <p14:creationId xmlns:p14="http://schemas.microsoft.com/office/powerpoint/2010/main" val="30484768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328</Words>
  <Application>Microsoft Office PowerPoint</Application>
  <PresentationFormat>Widescreen</PresentationFormat>
  <Paragraphs>16</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Cambria Math</vt:lpstr>
      <vt:lpstr>Office Theme</vt:lpstr>
      <vt:lpstr>Transport of Intensity based Quantitative Phase Imaging</vt:lpstr>
      <vt:lpstr>Propagating the phase object</vt:lpstr>
      <vt:lpstr>Propagation Through 4f System</vt:lpstr>
      <vt:lpstr>Phase Object</vt:lpstr>
      <vt:lpstr>I_before_image</vt:lpstr>
      <vt:lpstr>I_image</vt:lpstr>
      <vt:lpstr>I_after_image</vt:lpstr>
      <vt:lpstr>Reconstructed Phase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Transport of Intensity based Quantitative Phase Imaging</dc:title>
  <dc:creator>Asaf Cohen</dc:creator>
  <cp:lastModifiedBy>Asaf Cohen</cp:lastModifiedBy>
  <cp:revision>10</cp:revision>
  <dcterms:created xsi:type="dcterms:W3CDTF">2020-12-12T14:08:43Z</dcterms:created>
  <dcterms:modified xsi:type="dcterms:W3CDTF">2020-12-12T14:37:20Z</dcterms:modified>
</cp:coreProperties>
</file>

<file path=docProps/thumbnail.jpeg>
</file>